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5" r:id="rId9"/>
    <p:sldId id="266" r:id="rId10"/>
    <p:sldId id="263" r:id="rId11"/>
  </p:sldIdLst>
  <p:sldSz cx="14630400" cy="8229600"/>
  <p:notesSz cx="8229600" cy="14630400"/>
  <p:embeddedFontLst>
    <p:embeddedFont>
      <p:font typeface="Syne" panose="020B0604020202020204" charset="0"/>
      <p:regular r:id="rId13"/>
      <p:bold r:id="rId14"/>
    </p:embeddedFont>
    <p:embeddedFont>
      <p:font typeface="Syne ExtraBold" panose="020B0604020202020204" charset="0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iGAP3eRu0rYKXGZvzN/SFgqehK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‹Nº›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>
          <a:extLst>
            <a:ext uri="{FF2B5EF4-FFF2-40B4-BE49-F238E27FC236}">
              <a16:creationId xmlns:a16="http://schemas.microsoft.com/office/drawing/2014/main" id="{3E814A91-A01D-4060-ED40-074C3F4A2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>
            <a:extLst>
              <a:ext uri="{FF2B5EF4-FFF2-40B4-BE49-F238E27FC236}">
                <a16:creationId xmlns:a16="http://schemas.microsoft.com/office/drawing/2014/main" id="{DAFCA61F-63B3-8142-BC84-5C741180A4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4:notes">
            <a:extLst>
              <a:ext uri="{FF2B5EF4-FFF2-40B4-BE49-F238E27FC236}">
                <a16:creationId xmlns:a16="http://schemas.microsoft.com/office/drawing/2014/main" id="{A334B5B1-5EA7-7D40-F94B-46209BF525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:notes">
            <a:extLst>
              <a:ext uri="{FF2B5EF4-FFF2-40B4-BE49-F238E27FC236}">
                <a16:creationId xmlns:a16="http://schemas.microsoft.com/office/drawing/2014/main" id="{FF3CDBE4-24BB-CDF0-6691-0409432937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3418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8F61B05C-57A2-50EB-8B20-83501723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>
            <a:extLst>
              <a:ext uri="{FF2B5EF4-FFF2-40B4-BE49-F238E27FC236}">
                <a16:creationId xmlns:a16="http://schemas.microsoft.com/office/drawing/2014/main" id="{876C23C4-AEF9-8968-60B8-90DE56795D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6:notes">
            <a:extLst>
              <a:ext uri="{FF2B5EF4-FFF2-40B4-BE49-F238E27FC236}">
                <a16:creationId xmlns:a16="http://schemas.microsoft.com/office/drawing/2014/main" id="{ECE89723-CE22-D0B5-2C7E-591B5D2AF1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1240DB91-A60E-FF18-C9FA-26E46592DA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8951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FFC7A335-563F-D615-A286-855A8300E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>
            <a:extLst>
              <a:ext uri="{FF2B5EF4-FFF2-40B4-BE49-F238E27FC236}">
                <a16:creationId xmlns:a16="http://schemas.microsoft.com/office/drawing/2014/main" id="{44FE420A-9C99-7FA0-2633-2761081A7A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6:notes">
            <a:extLst>
              <a:ext uri="{FF2B5EF4-FFF2-40B4-BE49-F238E27FC236}">
                <a16:creationId xmlns:a16="http://schemas.microsoft.com/office/drawing/2014/main" id="{4A969706-136D-2D38-8112-F76D0902AB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3F0EA0DA-E14E-684C-A1B9-82102BC654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5960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0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1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1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1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1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1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1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/>
          <p:nvPr/>
        </p:nvSpPr>
        <p:spPr>
          <a:xfrm>
            <a:off x="793769" y="1243608"/>
            <a:ext cx="7556421" cy="2480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3900"/>
              <a:buFont typeface="Syne ExtraBold"/>
              <a:buNone/>
            </a:pPr>
            <a:r>
              <a:rPr lang="en-US" sz="66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Proyecto APT</a:t>
            </a:r>
            <a:endParaRPr lang="en-US" sz="6600" b="1" dirty="0">
              <a:solidFill>
                <a:schemeClr val="bg1"/>
              </a:solidFill>
              <a:latin typeface="Times New Roman" panose="02020603050405020304" pitchFamily="18" charset="0"/>
              <a:ea typeface="Syne ExtraBold"/>
              <a:cs typeface="Times New Roman" panose="02020603050405020304" pitchFamily="18" charset="0"/>
              <a:sym typeface="Syne ExtraBold"/>
            </a:endParaRPr>
          </a:p>
          <a:p>
            <a:pPr marL="0" marR="0" lvl="0" indent="0" algn="ctr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3900"/>
              <a:buFont typeface="Syne ExtraBold"/>
              <a:buNone/>
            </a:pPr>
            <a:r>
              <a:rPr lang="en-US" sz="66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Adopta Web</a:t>
            </a:r>
            <a:endParaRPr sz="66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Google Shape;49;p1"/>
          <p:cNvSpPr/>
          <p:nvPr/>
        </p:nvSpPr>
        <p:spPr>
          <a:xfrm>
            <a:off x="1211802" y="4268664"/>
            <a:ext cx="7556400" cy="3438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Integrantes: Guillermo Saavedra,</a:t>
            </a:r>
          </a:p>
          <a:p>
            <a:pPr lvl="1">
              <a:lnSpc>
                <a:spcPct val="161290"/>
              </a:lnSpc>
              <a:buClr>
                <a:srgbClr val="D7E5D8"/>
              </a:buClr>
              <a:buSzPts val="1550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	          Diego Aguayo y</a:t>
            </a:r>
          </a:p>
          <a:p>
            <a:pPr lvl="1">
              <a:lnSpc>
                <a:spcPct val="161290"/>
              </a:lnSpc>
              <a:buClr>
                <a:srgbClr val="D7E5D8"/>
              </a:buClr>
              <a:buSzPts val="1550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	          Cesar Jiménez.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ea typeface="Syne"/>
              <a:cs typeface="Times New Roman" panose="02020603050405020304" pitchFamily="18" charset="0"/>
              <a:sym typeface="Syne"/>
            </a:endParaRPr>
          </a:p>
          <a:p>
            <a:pPr marL="285750" marR="0" lvl="0" indent="-28575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Courier New" panose="02070309020205020404" pitchFamily="49" charset="0"/>
              <a:buChar char="o"/>
            </a:pPr>
            <a:r>
              <a:rPr lang="es-CL" sz="20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Docentes: Mabel Herrera y</a:t>
            </a:r>
          </a:p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None/>
            </a:pPr>
            <a:r>
              <a:rPr lang="es-CL" sz="20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	       Alejandro Sepúlveda.</a:t>
            </a:r>
          </a:p>
          <a:p>
            <a:pPr marL="342900" marR="0" lvl="0" indent="-34290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Courier New" panose="02070309020205020404" pitchFamily="49" charset="0"/>
              <a:buChar char="o"/>
            </a:pPr>
            <a:r>
              <a:rPr lang="es-CL" sz="20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Sección: 002D</a:t>
            </a:r>
          </a:p>
        </p:txBody>
      </p:sp>
      <p:pic>
        <p:nvPicPr>
          <p:cNvPr id="50" name="Google Shape;50;p1" title="ChatGPT Image Jul 3, 2025, 08_47_2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600" y="0"/>
            <a:ext cx="6127799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/>
          <p:nvPr/>
        </p:nvSpPr>
        <p:spPr>
          <a:xfrm>
            <a:off x="778511" y="769679"/>
            <a:ext cx="13042821" cy="124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3900"/>
              <a:buFont typeface="Syne ExtraBold"/>
              <a:buNone/>
            </a:pPr>
            <a:r>
              <a:rPr lang="en-US" sz="48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Impacto y Proyecciones de Adopta Web</a:t>
            </a:r>
            <a:endParaRPr sz="48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Google Shape;149;p8"/>
          <p:cNvSpPr/>
          <p:nvPr/>
        </p:nvSpPr>
        <p:spPr>
          <a:xfrm>
            <a:off x="793790" y="2112462"/>
            <a:ext cx="13042821" cy="9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None/>
            </a:pP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Nuestro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proyecto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tiene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un gran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impacto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en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nuestro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desarrollo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laboral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,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permitiéndonos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aplicar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conocimientos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clave en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el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desarrollo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web (PHP, MySQL y HTML) y la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gestión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proyectos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 Esta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experiencia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refuerza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nuestras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competencias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técnicas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y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demuestra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nuestra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capacidad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para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abordar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problemas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sociales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con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soluciones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digitales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</a:t>
            </a:r>
            <a:endParaRPr sz="22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793790" y="4353997"/>
            <a:ext cx="4215300" cy="3191700"/>
          </a:xfrm>
          <a:prstGeom prst="roundRect">
            <a:avLst>
              <a:gd name="adj" fmla="val 3035"/>
            </a:avLst>
          </a:prstGeom>
          <a:solidFill>
            <a:srgbClr val="547808"/>
          </a:solidFill>
          <a:ln w="9525" cap="flat" cmpd="sng">
            <a:solidFill>
              <a:srgbClr val="6D9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999768" y="4457938"/>
            <a:ext cx="3027759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Syne ExtraBold"/>
              <a:buNone/>
            </a:pPr>
            <a:r>
              <a:rPr lang="en-US" sz="195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Aporte</a:t>
            </a:r>
            <a:r>
              <a:rPr lang="en-US" sz="195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de Valor</a:t>
            </a:r>
            <a:endParaRPr sz="195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999768" y="4934605"/>
            <a:ext cx="3803333" cy="252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Syne"/>
              <a:buNone/>
            </a:pPr>
            <a:r>
              <a:rPr lang="en-US" sz="17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Promueve</a:t>
            </a:r>
            <a:r>
              <a:rPr lang="en-US" sz="17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17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el</a:t>
            </a:r>
            <a:r>
              <a:rPr lang="en-US" sz="17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17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uso</a:t>
            </a:r>
            <a:r>
              <a:rPr lang="en-US" sz="17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la </a:t>
            </a:r>
            <a:r>
              <a:rPr lang="en-US" sz="17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tecnología</a:t>
            </a:r>
            <a:r>
              <a:rPr lang="en-US" sz="17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en </a:t>
            </a:r>
            <a:r>
              <a:rPr lang="en-US" sz="17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beneficio</a:t>
            </a:r>
            <a:r>
              <a:rPr lang="en-US" sz="17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la </a:t>
            </a:r>
            <a:r>
              <a:rPr lang="en-US" sz="17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comunidad</a:t>
            </a:r>
            <a:r>
              <a:rPr lang="en-US" sz="17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y </a:t>
            </a:r>
            <a:r>
              <a:rPr lang="en-US" sz="17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refleja</a:t>
            </a:r>
            <a:r>
              <a:rPr lang="en-US" sz="17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17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habilidades</a:t>
            </a:r>
            <a:r>
              <a:rPr lang="en-US" sz="17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17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demandadas</a:t>
            </a:r>
            <a:r>
              <a:rPr lang="en-US" sz="17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en </a:t>
            </a:r>
            <a:r>
              <a:rPr lang="en-US" sz="17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el</a:t>
            </a:r>
            <a:r>
              <a:rPr lang="en-US" sz="17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mercado </a:t>
            </a:r>
            <a:r>
              <a:rPr lang="en-US" sz="17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laboral</a:t>
            </a:r>
            <a:r>
              <a:rPr lang="en-US" sz="17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: </a:t>
            </a:r>
            <a:r>
              <a:rPr lang="en-US" sz="17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trabajo</a:t>
            </a:r>
            <a:r>
              <a:rPr lang="en-US" sz="17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en </a:t>
            </a:r>
            <a:r>
              <a:rPr lang="en-US" sz="17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equipo</a:t>
            </a:r>
            <a:r>
              <a:rPr lang="en-US" sz="17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, </a:t>
            </a:r>
            <a:r>
              <a:rPr lang="en-US" sz="17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resolución</a:t>
            </a:r>
            <a:r>
              <a:rPr lang="en-US" sz="17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17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problemas</a:t>
            </a:r>
            <a:r>
              <a:rPr lang="en-US" sz="17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e </a:t>
            </a:r>
            <a:r>
              <a:rPr lang="en-US" sz="17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implementación</a:t>
            </a:r>
            <a:r>
              <a:rPr lang="en-US" sz="17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17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plataformas</a:t>
            </a:r>
            <a:r>
              <a:rPr lang="en-US" sz="17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17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funcionales</a:t>
            </a:r>
            <a:r>
              <a:rPr lang="en-US" sz="17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</a:t>
            </a:r>
            <a:endParaRPr sz="17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5199911" y="4353997"/>
            <a:ext cx="4215300" cy="3191700"/>
          </a:xfrm>
          <a:prstGeom prst="roundRect">
            <a:avLst>
              <a:gd name="adj" fmla="val 3035"/>
            </a:avLst>
          </a:prstGeom>
          <a:solidFill>
            <a:srgbClr val="547808"/>
          </a:solidFill>
          <a:ln w="9525" cap="flat" cmpd="sng">
            <a:solidFill>
              <a:srgbClr val="6D9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5413415" y="4457938"/>
            <a:ext cx="3803452" cy="62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Syne ExtraBold"/>
              <a:buNone/>
            </a:pPr>
            <a:r>
              <a:rPr lang="en-US" sz="195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Intereses</a:t>
            </a:r>
            <a:r>
              <a:rPr lang="en-US" sz="195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</a:t>
            </a:r>
            <a:r>
              <a:rPr lang="en-US" sz="195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Profesionales</a:t>
            </a:r>
            <a:endParaRPr sz="195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5413415" y="4934605"/>
            <a:ext cx="3803452" cy="252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Syne"/>
              <a:buNone/>
            </a:pPr>
            <a:r>
              <a:rPr lang="en-US" sz="185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El </a:t>
            </a:r>
            <a:r>
              <a:rPr lang="en-US" sz="185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proyecto</a:t>
            </a:r>
            <a:r>
              <a:rPr lang="en-US" sz="185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185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nos</a:t>
            </a:r>
            <a:r>
              <a:rPr lang="en-US" sz="185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185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ayudó</a:t>
            </a:r>
            <a:r>
              <a:rPr lang="en-US" sz="185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a </a:t>
            </a:r>
            <a:r>
              <a:rPr lang="en-US" sz="185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entender</a:t>
            </a:r>
            <a:r>
              <a:rPr lang="en-US" sz="185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185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nuestros</a:t>
            </a:r>
            <a:r>
              <a:rPr lang="en-US" sz="185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185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intereses</a:t>
            </a:r>
            <a:r>
              <a:rPr lang="en-US" sz="185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en </a:t>
            </a:r>
            <a:r>
              <a:rPr lang="en-US" sz="185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desarrollo</a:t>
            </a:r>
            <a:r>
              <a:rPr lang="en-US" sz="185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web, </a:t>
            </a:r>
            <a:r>
              <a:rPr lang="en-US" sz="185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diseño</a:t>
            </a:r>
            <a:r>
              <a:rPr lang="en-US" sz="185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bases de </a:t>
            </a:r>
            <a:r>
              <a:rPr lang="en-US" sz="185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datos</a:t>
            </a:r>
            <a:r>
              <a:rPr lang="en-US" sz="185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y </a:t>
            </a:r>
            <a:r>
              <a:rPr lang="en-US" sz="185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gestión</a:t>
            </a:r>
            <a:r>
              <a:rPr lang="en-US" sz="185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185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proyectos</a:t>
            </a:r>
            <a:r>
              <a:rPr lang="en-US" sz="185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185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tecnológicos</a:t>
            </a:r>
            <a:r>
              <a:rPr lang="en-US" sz="185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, </a:t>
            </a:r>
            <a:r>
              <a:rPr lang="en-US" sz="185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áreas</a:t>
            </a:r>
            <a:r>
              <a:rPr lang="en-US" sz="185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en las que </a:t>
            </a:r>
            <a:r>
              <a:rPr lang="en-US" sz="185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deseamos</a:t>
            </a:r>
            <a:r>
              <a:rPr lang="en-US" sz="185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185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seguir</a:t>
            </a:r>
            <a:r>
              <a:rPr lang="en-US" sz="185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185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especializándonos</a:t>
            </a:r>
            <a:r>
              <a:rPr lang="en-US" sz="185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</a:t>
            </a:r>
            <a:endParaRPr sz="185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9606032" y="4353997"/>
            <a:ext cx="4215300" cy="3191700"/>
          </a:xfrm>
          <a:prstGeom prst="roundRect">
            <a:avLst>
              <a:gd name="adj" fmla="val 3035"/>
            </a:avLst>
          </a:prstGeom>
          <a:solidFill>
            <a:srgbClr val="547808"/>
          </a:solidFill>
          <a:ln w="9525" cap="flat" cmpd="sng">
            <a:solidFill>
              <a:srgbClr val="6D9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9827181" y="4457938"/>
            <a:ext cx="3177540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Syne ExtraBold"/>
              <a:buNone/>
            </a:pPr>
            <a:r>
              <a:rPr lang="en-US" sz="195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Próximos</a:t>
            </a:r>
            <a:r>
              <a:rPr lang="en-US" sz="195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Pasos</a:t>
            </a:r>
            <a:endParaRPr sz="195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9812015" y="4934605"/>
            <a:ext cx="3803333" cy="261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Syne"/>
              <a:buNone/>
            </a:pPr>
            <a:r>
              <a:rPr lang="en-US" sz="19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Explorar</a:t>
            </a:r>
            <a:r>
              <a:rPr lang="en-US" sz="19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19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nuevas</a:t>
            </a:r>
            <a:r>
              <a:rPr lang="en-US" sz="19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19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tecnologías</a:t>
            </a:r>
            <a:r>
              <a:rPr lang="en-US" sz="19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web, </a:t>
            </a:r>
            <a:r>
              <a:rPr lang="en-US" sz="19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mejorar</a:t>
            </a:r>
            <a:r>
              <a:rPr lang="en-US" sz="19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19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habilidades</a:t>
            </a:r>
            <a:r>
              <a:rPr lang="en-US" sz="19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en backend y bases de </a:t>
            </a:r>
            <a:r>
              <a:rPr lang="en-US" sz="19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datos</a:t>
            </a:r>
            <a:r>
              <a:rPr lang="en-US" sz="19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, y </a:t>
            </a:r>
            <a:r>
              <a:rPr lang="en-US" sz="19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profundizar</a:t>
            </a:r>
            <a:r>
              <a:rPr lang="en-US" sz="19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en la </a:t>
            </a:r>
            <a:r>
              <a:rPr lang="en-US" sz="19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creación</a:t>
            </a:r>
            <a:r>
              <a:rPr lang="en-US" sz="19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19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soluciones</a:t>
            </a:r>
            <a:r>
              <a:rPr lang="en-US" sz="19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19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digitales</a:t>
            </a:r>
            <a:r>
              <a:rPr lang="en-US" sz="19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con un </a:t>
            </a:r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positive </a:t>
            </a:r>
            <a:r>
              <a:rPr lang="en-US" sz="19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impacto</a:t>
            </a:r>
            <a:r>
              <a:rPr lang="en-US" sz="19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social.</a:t>
            </a:r>
            <a:endParaRPr sz="19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9" name="Google Shape;15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2625" y="7648325"/>
            <a:ext cx="18836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/>
          <p:nvPr/>
        </p:nvSpPr>
        <p:spPr>
          <a:xfrm>
            <a:off x="793800" y="664015"/>
            <a:ext cx="13042800" cy="12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3900"/>
              <a:buFont typeface="Syne ExtraBold"/>
              <a:buNone/>
            </a:pPr>
            <a:r>
              <a:rPr lang="en-US" sz="48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Adopta Web:</a:t>
            </a:r>
          </a:p>
          <a:p>
            <a:pPr marL="0" marR="0" lvl="0" indent="0" algn="ctr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3900"/>
              <a:buFont typeface="Syne ExtraBold"/>
              <a:buNone/>
            </a:pPr>
            <a:r>
              <a:rPr lang="en-US" sz="48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Facilitando</a:t>
            </a:r>
            <a:r>
              <a:rPr lang="en-US" sz="48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la </a:t>
            </a:r>
            <a:r>
              <a:rPr 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a</a:t>
            </a:r>
            <a:r>
              <a:rPr lang="en-US" sz="48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dopción</a:t>
            </a:r>
            <a:r>
              <a:rPr lang="en-US" sz="48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r</a:t>
            </a:r>
            <a:r>
              <a:rPr lang="en-US" sz="48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esponsable</a:t>
            </a:r>
            <a:endParaRPr sz="48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793800" y="2815837"/>
            <a:ext cx="13042821" cy="6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None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Nuestro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proyecto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, Adopta Web,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busca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facilitar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la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adopción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y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el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seguimiento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responsable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mascotas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en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todo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Chile.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Conectamos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refugios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con personas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interesadas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a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través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una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plataforma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web simple y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accesible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,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respondiendo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a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una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necesidad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real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tanto de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adoptantes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como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refugios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</a:t>
            </a:r>
            <a:endParaRPr sz="20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793902" y="4623019"/>
            <a:ext cx="446484" cy="446484"/>
          </a:xfrm>
          <a:prstGeom prst="roundRect">
            <a:avLst>
              <a:gd name="adj" fmla="val 18670"/>
            </a:avLst>
          </a:prstGeom>
          <a:solidFill>
            <a:schemeClr val="accent6"/>
          </a:solidFill>
          <a:ln w="9525" cap="flat" cmpd="sng">
            <a:solidFill>
              <a:srgbClr val="6D9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1438745" y="4547574"/>
            <a:ext cx="32970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950"/>
              <a:buFont typeface="Syne ExtraBold"/>
              <a:buNone/>
            </a:pPr>
            <a:r>
              <a:rPr lang="en-US" sz="32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Objetivo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General</a:t>
            </a:r>
            <a:endParaRPr sz="3200" b="1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1438745" y="5165017"/>
            <a:ext cx="5752500" cy="12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None/>
            </a:pP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Desarrollar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una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plataforma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web que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facilite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la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adopción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responsable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mascotas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,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conectando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refugios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con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adoptantes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y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proporcionando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herramientas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para la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gestión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perfiles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,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visualización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animales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y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seguimiento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post-adopción.</a:t>
            </a:r>
            <a:endParaRPr sz="20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7414431" y="4623019"/>
            <a:ext cx="446484" cy="446484"/>
          </a:xfrm>
          <a:prstGeom prst="roundRect">
            <a:avLst>
              <a:gd name="adj" fmla="val 18670"/>
            </a:avLst>
          </a:prstGeom>
          <a:solidFill>
            <a:schemeClr val="accent6"/>
          </a:solidFill>
          <a:ln w="9525" cap="flat" cmpd="sng">
            <a:solidFill>
              <a:srgbClr val="6D9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8084100" y="4536103"/>
            <a:ext cx="4240173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950"/>
              <a:buFont typeface="Syne ExtraBold"/>
              <a:buNone/>
            </a:pPr>
            <a:r>
              <a:rPr lang="en-US" sz="32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Objetivos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</a:t>
            </a:r>
            <a:r>
              <a:rPr lang="en-US" sz="32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Específicos</a:t>
            </a:r>
            <a:endParaRPr sz="3200" b="1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8084100" y="5140458"/>
            <a:ext cx="5752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Char char="•"/>
            </a:pP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Diseñar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perfiles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detallados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mascotas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</a:t>
            </a:r>
            <a:endParaRPr sz="20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8084100" y="5715683"/>
            <a:ext cx="5752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Char char="•"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Crear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perfiles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refugios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y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adoptantes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con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validación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</a:t>
            </a:r>
            <a:endParaRPr sz="20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8084100" y="6435217"/>
            <a:ext cx="5752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Char char="•"/>
            </a:pP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Desarrollar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un sistema de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seguimiento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post-adopción.</a:t>
            </a:r>
            <a:endParaRPr sz="20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8084100" y="6996051"/>
            <a:ext cx="5752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Char char="•"/>
            </a:pP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Garantizar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una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interfaz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accesible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e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intuitiva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</a:t>
            </a:r>
            <a:endParaRPr sz="20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2625" y="7648325"/>
            <a:ext cx="18836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/>
          <p:nvPr/>
        </p:nvSpPr>
        <p:spPr>
          <a:xfrm>
            <a:off x="793790" y="565071"/>
            <a:ext cx="7556421" cy="18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3900"/>
              <a:buFont typeface="Syne ExtraBold"/>
              <a:buNone/>
            </a:pPr>
            <a:r>
              <a:rPr lang="en-US" sz="48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Metodología</a:t>
            </a:r>
            <a:r>
              <a:rPr lang="en-US" sz="48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y </a:t>
            </a:r>
          </a:p>
          <a:p>
            <a:pPr marL="0" marR="0" lvl="0" indent="0" algn="ctr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3900"/>
              <a:buFont typeface="Syne ExtraBold"/>
              <a:buNone/>
            </a:pPr>
            <a:r>
              <a:rPr lang="en-US" sz="48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Desarrollo del Proyecto</a:t>
            </a:r>
            <a:endParaRPr sz="48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793790" y="2544723"/>
            <a:ext cx="7556421" cy="127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None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Para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el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desarrollo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"Adopta Web",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utilizamos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una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metodología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tradicional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,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basada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en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una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planificación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secuencial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y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estructurada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 Esto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nos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permitió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organizar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claramente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cada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fase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,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desde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el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análisis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y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levantamiento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requerimientos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hasta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el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diseño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,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implementación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y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pruebas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</a:t>
            </a:r>
            <a:endParaRPr sz="20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793790" y="4213979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1950"/>
              <a:buFont typeface="Syne ExtraBold"/>
              <a:buNone/>
            </a:pPr>
            <a:r>
              <a:rPr lang="en-US" sz="28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Fases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Clave</a:t>
            </a:r>
            <a:endParaRPr sz="2800" b="1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793790" y="4923234"/>
            <a:ext cx="3536156" cy="267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Char char="•"/>
            </a:pPr>
            <a:r>
              <a:rPr lang="en-US" sz="1600" b="1" i="1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Levantamiento</a:t>
            </a:r>
            <a:r>
              <a:rPr lang="en-US" sz="1600" b="1" i="1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1600" b="1" i="1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requerimientos</a:t>
            </a:r>
            <a:r>
              <a:rPr lang="en-US" sz="1600" b="1" i="1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:</a:t>
            </a:r>
            <a:r>
              <a:rPr lang="en-US" sz="1600" b="0" i="1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sencial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para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comprender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las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necesidades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refugios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y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usuarios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</a:t>
            </a:r>
          </a:p>
          <a:p>
            <a:pPr marL="342900" lvl="0" indent="-342900">
              <a:lnSpc>
                <a:spcPct val="161290"/>
              </a:lnSpc>
              <a:buClr>
                <a:srgbClr val="D7E5D8"/>
              </a:buClr>
              <a:buSzPts val="1550"/>
              <a:buFont typeface="Syne"/>
              <a:buChar char="•"/>
            </a:pPr>
            <a:r>
              <a:rPr lang="en-US" sz="1600" i="1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Diseño</a:t>
            </a:r>
            <a:r>
              <a:rPr lang="en-US" sz="1600" i="1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1600" i="1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interfaz</a:t>
            </a:r>
            <a:r>
              <a:rPr lang="en-US" sz="1600" i="1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</a:t>
            </a:r>
          </a:p>
          <a:p>
            <a:pPr marL="342900" lvl="0" indent="-342900">
              <a:lnSpc>
                <a:spcPct val="161290"/>
              </a:lnSpc>
              <a:buClr>
                <a:srgbClr val="D7E5D8"/>
              </a:buClr>
              <a:buSzPts val="1550"/>
              <a:buFont typeface="Syne"/>
              <a:buChar char="•"/>
            </a:pPr>
            <a:r>
              <a:rPr lang="en-US" sz="1600" i="1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Modelado</a:t>
            </a:r>
            <a:r>
              <a:rPr lang="en-US" sz="1600" i="1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base de </a:t>
            </a:r>
            <a:r>
              <a:rPr lang="en-US" sz="1600" i="1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datos</a:t>
            </a:r>
            <a:r>
              <a:rPr lang="en-US" sz="1600" i="1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</a:t>
            </a:r>
          </a:p>
          <a:p>
            <a:pPr marL="342900" lvl="0" indent="-342900">
              <a:lnSpc>
                <a:spcPct val="161290"/>
              </a:lnSpc>
              <a:buClr>
                <a:srgbClr val="D7E5D8"/>
              </a:buClr>
              <a:buSzPts val="1550"/>
              <a:buFont typeface="Syne"/>
              <a:buChar char="•"/>
            </a:pPr>
            <a:r>
              <a:rPr lang="en-US" sz="1600" i="1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Implementación</a:t>
            </a:r>
            <a:r>
              <a:rPr lang="en-US" sz="1600" i="1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funcional</a:t>
            </a:r>
            <a:r>
              <a:rPr lang="en-US" sz="1600" i="1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la </a:t>
            </a:r>
            <a:r>
              <a:rPr lang="en-US" sz="1600" i="1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plataforma</a:t>
            </a:r>
            <a:r>
              <a:rPr lang="en-US" sz="1600" i="1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</a:t>
            </a:r>
            <a:endParaRPr sz="1600" b="0" i="1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793790" y="5945267"/>
            <a:ext cx="3536156" cy="31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Char char="•"/>
            </a:pPr>
            <a:endParaRPr sz="1550" b="0" i="0" u="none" strike="noStrike" cap="none" dirty="0">
              <a:solidFill>
                <a:schemeClr val="bg1"/>
              </a:solidFill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793790" y="6332220"/>
            <a:ext cx="3536156" cy="31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Char char="•"/>
            </a:pPr>
            <a:endParaRPr sz="1550" b="0" i="0" u="none" strike="noStrike" cap="none" dirty="0">
              <a:solidFill>
                <a:schemeClr val="bg1"/>
              </a:solidFill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793790" y="6719173"/>
            <a:ext cx="3536156" cy="6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Char char="•"/>
            </a:pPr>
            <a:endParaRPr sz="1550" b="0" i="0" u="none" strike="noStrike" cap="none" dirty="0">
              <a:solidFill>
                <a:schemeClr val="bg1"/>
              </a:solidFill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4821674" y="4213979"/>
            <a:ext cx="3536156" cy="62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1950"/>
              <a:buFont typeface="Syne ExtraBold"/>
              <a:buNone/>
            </a:pPr>
            <a:r>
              <a:rPr lang="en-US" sz="28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Desafíos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y </a:t>
            </a:r>
            <a:r>
              <a:rPr lang="en-US" sz="28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Soluciones</a:t>
            </a:r>
            <a:endParaRPr sz="2800" b="1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4738366" y="4872020"/>
            <a:ext cx="3536156" cy="2800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Char char="•"/>
            </a:pPr>
            <a:r>
              <a:rPr lang="en-US" sz="1550" b="0" i="0" u="none" strike="noStrike" cap="none" dirty="0" err="1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Problemas</a:t>
            </a:r>
            <a:r>
              <a:rPr lang="en-US" sz="1550" b="0" i="0" u="none" strike="noStrike" cap="none" dirty="0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 </a:t>
            </a:r>
            <a:r>
              <a:rPr lang="en-US" sz="1550" b="0" i="0" u="none" strike="noStrike" cap="none" dirty="0" err="1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técnicos</a:t>
            </a:r>
            <a:r>
              <a:rPr lang="en-US" sz="1550" b="0" i="0" u="none" strike="noStrike" cap="none" dirty="0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 al </a:t>
            </a:r>
            <a:r>
              <a:rPr lang="en-US" sz="1550" b="0" i="0" u="none" strike="noStrike" cap="none" dirty="0" err="1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conectar</a:t>
            </a:r>
            <a:r>
              <a:rPr lang="en-US" sz="1550" b="0" i="0" u="none" strike="noStrike" cap="none" dirty="0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 backend con la base de </a:t>
            </a:r>
            <a:r>
              <a:rPr lang="en-US" sz="1550" b="0" i="0" u="none" strike="noStrike" cap="none" dirty="0" err="1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datos</a:t>
            </a:r>
            <a:r>
              <a:rPr lang="en-US" sz="1550" b="0" i="0" u="none" strike="noStrike" cap="none" dirty="0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.</a:t>
            </a:r>
          </a:p>
          <a:p>
            <a:pPr marL="342900" lvl="0" indent="-342900">
              <a:lnSpc>
                <a:spcPct val="161290"/>
              </a:lnSpc>
              <a:buClr>
                <a:srgbClr val="D7E5D8"/>
              </a:buClr>
              <a:buSzPts val="1550"/>
              <a:buFont typeface="Syne"/>
              <a:buChar char="•"/>
            </a:pPr>
            <a:r>
              <a:rPr lang="en-US" sz="1550" dirty="0" err="1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Ajuste</a:t>
            </a:r>
            <a:r>
              <a:rPr lang="en-US" sz="1550" dirty="0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 de </a:t>
            </a:r>
            <a:r>
              <a:rPr lang="en-US" sz="1550" dirty="0" err="1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funcionalidades</a:t>
            </a:r>
            <a:r>
              <a:rPr lang="en-US" sz="1550" dirty="0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 al </a:t>
            </a:r>
            <a:r>
              <a:rPr lang="en-US" sz="1550" dirty="0" err="1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tiempo</a:t>
            </a:r>
            <a:r>
              <a:rPr lang="en-US" sz="1550" dirty="0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 disponible.</a:t>
            </a:r>
          </a:p>
          <a:p>
            <a:pPr marL="342900" lvl="0" indent="-342900">
              <a:lnSpc>
                <a:spcPct val="161290"/>
              </a:lnSpc>
              <a:buClr>
                <a:srgbClr val="D7E5D8"/>
              </a:buClr>
              <a:buSzPts val="1550"/>
              <a:buFont typeface="Syne"/>
              <a:buChar char="•"/>
            </a:pPr>
            <a:r>
              <a:rPr lang="en-US" sz="1550" dirty="0" err="1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Soluciones</a:t>
            </a:r>
            <a:r>
              <a:rPr lang="en-US" sz="1550" dirty="0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: </a:t>
            </a:r>
            <a:r>
              <a:rPr lang="en-US" sz="1550" dirty="0" err="1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Reorganización</a:t>
            </a:r>
            <a:r>
              <a:rPr lang="en-US" sz="1550" dirty="0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 de </a:t>
            </a:r>
            <a:r>
              <a:rPr lang="en-US" sz="1550" dirty="0" err="1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tareas</a:t>
            </a:r>
            <a:r>
              <a:rPr lang="en-US" sz="1550" dirty="0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, </a:t>
            </a:r>
            <a:r>
              <a:rPr lang="en-US" sz="1550" dirty="0" err="1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priorización</a:t>
            </a:r>
            <a:r>
              <a:rPr lang="en-US" sz="1550" dirty="0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 de lo </a:t>
            </a:r>
            <a:r>
              <a:rPr lang="en-US" sz="1550" dirty="0" err="1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esencial</a:t>
            </a:r>
            <a:r>
              <a:rPr lang="en-US" sz="1550" dirty="0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 y </a:t>
            </a:r>
            <a:r>
              <a:rPr lang="en-US" sz="1550" dirty="0" err="1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adaptación</a:t>
            </a:r>
            <a:r>
              <a:rPr lang="en-US" sz="1550" dirty="0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 del </a:t>
            </a:r>
            <a:r>
              <a:rPr lang="en-US" sz="1550" dirty="0" err="1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diseño</a:t>
            </a:r>
            <a:r>
              <a:rPr lang="en-US" sz="1550" dirty="0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 </a:t>
            </a:r>
            <a:r>
              <a:rPr lang="en-US" sz="1550" dirty="0" err="1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inicial</a:t>
            </a:r>
            <a:r>
              <a:rPr lang="en-US" sz="1550" dirty="0">
                <a:solidFill>
                  <a:schemeClr val="bg1"/>
                </a:solidFill>
                <a:latin typeface="Syne"/>
                <a:ea typeface="Syne"/>
                <a:cs typeface="Syne"/>
                <a:sym typeface="Syne"/>
              </a:rPr>
              <a:t>.</a:t>
            </a:r>
            <a:endParaRPr sz="1550" b="0" i="0" u="none" strike="noStrike" cap="none" dirty="0">
              <a:solidFill>
                <a:schemeClr val="bg1"/>
              </a:solidFill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4821674" y="5937885"/>
            <a:ext cx="3536156" cy="6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Char char="•"/>
            </a:pPr>
            <a:endParaRPr sz="1550" b="0" i="0" u="none" strike="noStrike" cap="none" dirty="0">
              <a:solidFill>
                <a:schemeClr val="bg1"/>
              </a:solidFill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4821674" y="6642378"/>
            <a:ext cx="3536156" cy="9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Char char="•"/>
            </a:pPr>
            <a:endParaRPr sz="1550" b="0" i="0" u="none" strike="noStrike" cap="none" dirty="0">
              <a:solidFill>
                <a:schemeClr val="bg1"/>
              </a:solidFill>
            </a:endParaRPr>
          </a:p>
        </p:txBody>
      </p:sp>
      <p:pic>
        <p:nvPicPr>
          <p:cNvPr id="84" name="Google Shape;8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6250" y="0"/>
            <a:ext cx="5864151" cy="818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/>
          <p:nvPr/>
        </p:nvSpPr>
        <p:spPr>
          <a:xfrm>
            <a:off x="793790" y="590788"/>
            <a:ext cx="13042800" cy="12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3900"/>
              <a:buFont typeface="Syne ExtraBold"/>
              <a:buNone/>
            </a:pPr>
            <a:r>
              <a:rPr lang="en-US" sz="6000" b="1" i="0" u="none" strike="noStrike" cap="none" dirty="0" err="1">
                <a:solidFill>
                  <a:srgbClr val="F0F4F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Evidencias</a:t>
            </a:r>
            <a:r>
              <a:rPr lang="en-US" sz="6000" b="1" i="0" u="none" strike="noStrike" cap="none" dirty="0">
                <a:solidFill>
                  <a:srgbClr val="F0F4F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y Casos de Uso</a:t>
            </a:r>
            <a:endParaRPr sz="6000" b="1" i="0" u="none" strike="noStrike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793790" y="2227778"/>
            <a:ext cx="130428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None/>
            </a:pP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El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proyecto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"Adopta Web"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está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respaldado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por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una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serie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evidencias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documentales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y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técnicas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,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reflejadas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en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nuestro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repositorio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GitHub.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Estas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evidencias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aseguran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la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calidad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y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el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rigor del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desarrollo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</a:t>
            </a:r>
            <a:endParaRPr sz="24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793790" y="3360658"/>
            <a:ext cx="47358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1950"/>
              <a:buFont typeface="Syne ExtraBold"/>
              <a:buNone/>
            </a:pPr>
            <a:r>
              <a:rPr lang="en-US" sz="28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Evidencias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del Proyecto</a:t>
            </a:r>
            <a:endParaRPr sz="28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793790" y="4006767"/>
            <a:ext cx="6279300" cy="247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Char char="•"/>
            </a:pP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Plan de Gestión de Riesgo</a:t>
            </a:r>
          </a:p>
          <a:p>
            <a:pPr marL="342900" lvl="0" indent="-342900">
              <a:lnSpc>
                <a:spcPct val="161290"/>
              </a:lnSpc>
              <a:buClr>
                <a:srgbClr val="D7E5D8"/>
              </a:buClr>
              <a:buSzPts val="1550"/>
              <a:buFont typeface="Syne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Documento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Arquitectura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Sistema (DAS)</a:t>
            </a:r>
          </a:p>
          <a:p>
            <a:pPr marL="342900" indent="-342900">
              <a:lnSpc>
                <a:spcPct val="161290"/>
              </a:lnSpc>
              <a:buClr>
                <a:srgbClr val="D7E5D8"/>
              </a:buClr>
              <a:buSzPts val="1550"/>
              <a:buFont typeface="Syne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Requerimientos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Software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61290"/>
              </a:lnSpc>
              <a:buClr>
                <a:srgbClr val="D7E5D8"/>
              </a:buClr>
              <a:buSzPts val="1550"/>
              <a:buFont typeface="Syne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Diarios de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Reflexiones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Individuales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ea typeface="Syne"/>
              <a:cs typeface="Times New Roman" panose="02020603050405020304" pitchFamily="18" charset="0"/>
              <a:sym typeface="Syne"/>
            </a:endParaRPr>
          </a:p>
          <a:p>
            <a:pPr marL="342900" indent="-342900">
              <a:lnSpc>
                <a:spcPct val="161290"/>
              </a:lnSpc>
              <a:buClr>
                <a:srgbClr val="D7E5D8"/>
              </a:buClr>
              <a:buSzPts val="1550"/>
              <a:buFont typeface="Syne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Informe de Casos de Uso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61290"/>
              </a:lnSpc>
              <a:buClr>
                <a:srgbClr val="D7E5D8"/>
              </a:buClr>
              <a:buSzPts val="1550"/>
              <a:buFont typeface="Syne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Informe Final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61290"/>
              </a:lnSpc>
              <a:buClr>
                <a:srgbClr val="D7E5D8"/>
              </a:buClr>
              <a:buSzPts val="1550"/>
              <a:buFont typeface="Syne"/>
              <a:buChar char="•"/>
            </a:pPr>
            <a:endParaRPr sz="1550" b="0" i="0" u="none" strike="noStrike" cap="none" dirty="0">
              <a:solidFill>
                <a:schemeClr val="bg1"/>
              </a:solidFill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793790" y="4256127"/>
            <a:ext cx="62793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Char char="•"/>
            </a:pPr>
            <a:endParaRPr sz="1550" b="0" i="0" u="none" strike="noStrike" cap="none" dirty="0">
              <a:solidFill>
                <a:schemeClr val="bg1"/>
              </a:solidFill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793790" y="4643080"/>
            <a:ext cx="62793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Char char="•"/>
            </a:pPr>
            <a:endParaRPr sz="1550" b="0" i="0" u="none" strike="noStrike" cap="none" dirty="0">
              <a:solidFill>
                <a:schemeClr val="bg1"/>
              </a:solidFill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793790" y="5030033"/>
            <a:ext cx="62793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Char char="•"/>
            </a:pPr>
            <a:endParaRPr sz="1550" b="0" i="0" u="none" strike="noStrike" cap="none" dirty="0">
              <a:solidFill>
                <a:schemeClr val="bg1"/>
              </a:solidFill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793790" y="5416987"/>
            <a:ext cx="62793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Char char="•"/>
            </a:pPr>
            <a:endParaRPr sz="1550" b="0" i="0" u="none" strike="noStrike" cap="none" dirty="0">
              <a:solidFill>
                <a:schemeClr val="bg1"/>
              </a:solidFill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793790" y="5803940"/>
            <a:ext cx="62793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Char char="•"/>
            </a:pPr>
            <a:endParaRPr sz="1550" b="0" i="0" u="none" strike="noStrike" cap="none" dirty="0">
              <a:solidFill>
                <a:schemeClr val="bg1"/>
              </a:solidFill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7564874" y="3360658"/>
            <a:ext cx="53796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1950"/>
              <a:buFont typeface="Syne ExtraBold"/>
              <a:buNone/>
            </a:pPr>
            <a:r>
              <a:rPr lang="en-US" sz="28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Diagrama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de Casos de Uso</a:t>
            </a:r>
            <a:endParaRPr sz="28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0" name="Google Shape;10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2625" y="7648325"/>
            <a:ext cx="18836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3955" y="4092590"/>
            <a:ext cx="5520151" cy="3740099"/>
          </a:xfrm>
          <a:prstGeom prst="roundRect">
            <a:avLst>
              <a:gd name="adj" fmla="val 1072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/>
          <p:nvPr/>
        </p:nvSpPr>
        <p:spPr>
          <a:xfrm>
            <a:off x="767137" y="314274"/>
            <a:ext cx="13042821" cy="124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3900"/>
              <a:buFont typeface="Syne ExtraBold"/>
              <a:buNone/>
            </a:pPr>
            <a:r>
              <a:rPr lang="en-US" sz="6600" b="1" i="0" u="none" strike="noStrike" cap="none" dirty="0" err="1">
                <a:solidFill>
                  <a:srgbClr val="F0F4F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Actores</a:t>
            </a:r>
            <a:r>
              <a:rPr lang="en-US" sz="6600" b="1" i="0" u="none" strike="noStrike" cap="none" dirty="0">
                <a:solidFill>
                  <a:srgbClr val="F0F4F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</a:t>
            </a:r>
            <a:r>
              <a:rPr lang="en-US" sz="6600" b="1" i="0" u="none" strike="noStrike" cap="none" dirty="0" err="1">
                <a:solidFill>
                  <a:srgbClr val="F0F4F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Principales</a:t>
            </a:r>
            <a:endParaRPr sz="6600" b="0" i="0" u="none" strike="noStrike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Google Shape;108;p5"/>
          <p:cNvSpPr/>
          <p:nvPr/>
        </p:nvSpPr>
        <p:spPr>
          <a:xfrm>
            <a:off x="818503" y="1915096"/>
            <a:ext cx="13042821" cy="6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None/>
            </a:pP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La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plataforma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Adopta Web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está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diseñada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para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interactuar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con 4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tipos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principales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actores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,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cada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uno con roles y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características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específicas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que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garantizan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la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operatividad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del sistema.</a:t>
            </a:r>
            <a:endParaRPr sz="24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9" name="Google Shape;109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113" y="3303006"/>
            <a:ext cx="496133" cy="49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"/>
          <p:cNvSpPr/>
          <p:nvPr/>
        </p:nvSpPr>
        <p:spPr>
          <a:xfrm>
            <a:off x="4984909" y="3303006"/>
            <a:ext cx="3420547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950"/>
              <a:buFont typeface="Syne ExtraBold"/>
              <a:buNone/>
            </a:pPr>
            <a:r>
              <a:rPr lang="en-US" sz="24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Visitante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</a:t>
            </a:r>
            <a:endParaRPr sz="2400" b="1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4984909" y="4114800"/>
            <a:ext cx="2184984" cy="127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None/>
            </a:pP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Acceso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limitado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,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puede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visualizar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y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buscar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mascotas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 Es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el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punto de entrada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típico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para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usuarios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sin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registro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</a:t>
            </a:r>
            <a:endParaRPr sz="20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" name="Google Shape;112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4726" y="3290886"/>
            <a:ext cx="496133" cy="49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5"/>
          <p:cNvSpPr/>
          <p:nvPr/>
        </p:nvSpPr>
        <p:spPr>
          <a:xfrm>
            <a:off x="7935218" y="3303006"/>
            <a:ext cx="3438168" cy="62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950"/>
              <a:buFont typeface="Syne ExtraBold"/>
              <a:buNone/>
            </a:pPr>
            <a:r>
              <a:rPr lang="en-US" sz="24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Adoptante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</a:t>
            </a:r>
            <a:endParaRPr sz="2400" b="1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7842317" y="4112081"/>
            <a:ext cx="2484769" cy="127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None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Usuario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registrado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con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cuenta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activa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Puede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postular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a la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adopción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mascotas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 La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postulación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se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asocia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a un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seguimiento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posterior.</a:t>
            </a:r>
            <a:endParaRPr sz="20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5" name="Google Shape;115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79020" y="3303005"/>
            <a:ext cx="496133" cy="49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/>
          <p:nvPr/>
        </p:nvSpPr>
        <p:spPr>
          <a:xfrm>
            <a:off x="10713617" y="3303006"/>
            <a:ext cx="3351609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950"/>
              <a:buFont typeface="Syne ExtraBold"/>
              <a:buNone/>
            </a:pPr>
            <a:r>
              <a:rPr lang="en-US" sz="24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Refugio</a:t>
            </a:r>
            <a:endParaRPr sz="2400" b="1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10670337" y="4112081"/>
            <a:ext cx="3438168" cy="127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None/>
            </a:pP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Representante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del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refugio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encargado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gestionar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animales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/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mascotas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 Control total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sobre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los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perfiles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los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animales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y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aprueba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postulaciones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</a:t>
            </a:r>
            <a:endParaRPr sz="20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8" name="Google Shape;118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12625" y="7648325"/>
            <a:ext cx="188367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0;p5">
            <a:extLst>
              <a:ext uri="{FF2B5EF4-FFF2-40B4-BE49-F238E27FC236}">
                <a16:creationId xmlns:a16="http://schemas.microsoft.com/office/drawing/2014/main" id="{9C769573-3DE9-3FBA-3B51-7D67EF7EC7E0}"/>
              </a:ext>
            </a:extLst>
          </p:cNvPr>
          <p:cNvSpPr/>
          <p:nvPr/>
        </p:nvSpPr>
        <p:spPr>
          <a:xfrm>
            <a:off x="1424804" y="3303006"/>
            <a:ext cx="3420547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950"/>
              <a:buFont typeface="Syne ExtraBold"/>
              <a:buNone/>
            </a:pPr>
            <a:r>
              <a:rPr lang="en-US" sz="24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Administrador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</a:t>
            </a:r>
            <a:endParaRPr sz="2400" b="1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oogle Shape;109;p5" descr="preencoded.png">
            <a:extLst>
              <a:ext uri="{FF2B5EF4-FFF2-40B4-BE49-F238E27FC236}">
                <a16:creationId xmlns:a16="http://schemas.microsoft.com/office/drawing/2014/main" id="{1D1F500F-BBCC-8528-F26F-64DFF381AA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5113" y="3303005"/>
            <a:ext cx="496133" cy="4961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1;p5">
            <a:extLst>
              <a:ext uri="{FF2B5EF4-FFF2-40B4-BE49-F238E27FC236}">
                <a16:creationId xmlns:a16="http://schemas.microsoft.com/office/drawing/2014/main" id="{30720D3F-3881-CF72-8B95-392099FD2316}"/>
              </a:ext>
            </a:extLst>
          </p:cNvPr>
          <p:cNvSpPr/>
          <p:nvPr/>
        </p:nvSpPr>
        <p:spPr>
          <a:xfrm>
            <a:off x="1149532" y="4123586"/>
            <a:ext cx="3162954" cy="3111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None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Usuario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administrador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con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cuenta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activa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Puede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visualizar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perfiles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tanto de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adoptantes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como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refugios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,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así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como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sus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documentos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y, de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creerlo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necesario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,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eliminar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sus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perfiles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</a:t>
            </a:r>
            <a:endParaRPr sz="20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DBC97C2F-D824-591E-66DC-77BBE02F8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>
            <a:extLst>
              <a:ext uri="{FF2B5EF4-FFF2-40B4-BE49-F238E27FC236}">
                <a16:creationId xmlns:a16="http://schemas.microsoft.com/office/drawing/2014/main" id="{99E2F700-53FF-1AC8-D1A5-46712BACF8D2}"/>
              </a:ext>
            </a:extLst>
          </p:cNvPr>
          <p:cNvSpPr/>
          <p:nvPr/>
        </p:nvSpPr>
        <p:spPr>
          <a:xfrm>
            <a:off x="793790" y="590788"/>
            <a:ext cx="13042800" cy="12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3900"/>
              <a:buFont typeface="Syne ExtraBold"/>
              <a:buNone/>
            </a:pPr>
            <a:r>
              <a:rPr lang="en-US" sz="6000" b="1" i="0" u="none" strike="noStrike" cap="none" dirty="0">
                <a:solidFill>
                  <a:srgbClr val="F0F4F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Carta Gantt y </a:t>
            </a:r>
          </a:p>
          <a:p>
            <a:pPr marL="0" marR="0" lvl="0" indent="0" algn="ctr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3900"/>
              <a:buFont typeface="Syne ExtraBold"/>
              <a:buNone/>
            </a:pPr>
            <a:r>
              <a:rPr lang="en-US" sz="60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C</a:t>
            </a:r>
            <a:r>
              <a:rPr lang="en-US" sz="6000" b="1" i="0" u="none" strike="noStrike" cap="none" dirty="0">
                <a:solidFill>
                  <a:srgbClr val="F0F4F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osto del </a:t>
            </a:r>
            <a:r>
              <a:rPr lang="en-US" sz="6000" b="1" i="0" u="none" strike="noStrike" cap="none" dirty="0" err="1">
                <a:solidFill>
                  <a:srgbClr val="F0F4F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proyecto</a:t>
            </a:r>
            <a:r>
              <a:rPr lang="en-US" sz="6000" b="1" i="0" u="none" strike="noStrike" cap="none" dirty="0">
                <a:solidFill>
                  <a:srgbClr val="F0F4F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</a:t>
            </a:r>
            <a:endParaRPr sz="6000" b="1" i="0" u="none" strike="noStrike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Google Shape;91;p4">
            <a:extLst>
              <a:ext uri="{FF2B5EF4-FFF2-40B4-BE49-F238E27FC236}">
                <a16:creationId xmlns:a16="http://schemas.microsoft.com/office/drawing/2014/main" id="{54397B99-43EC-C652-EA9C-6A5CAE39A0A5}"/>
              </a:ext>
            </a:extLst>
          </p:cNvPr>
          <p:cNvSpPr/>
          <p:nvPr/>
        </p:nvSpPr>
        <p:spPr>
          <a:xfrm>
            <a:off x="1075938" y="3390972"/>
            <a:ext cx="6521410" cy="410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None/>
            </a:pP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El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proyecto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"Adopta Web" se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distribuyó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en un total de 86 días,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dividiéndose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principalmente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en 3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fases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: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Arial" panose="020B0604020202020204" pitchFamily="34" charset="0"/>
              <a:buChar char="•"/>
            </a:pPr>
            <a:endParaRPr lang="es-CL" sz="2400" b="1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Arial" panose="020B0604020202020204" pitchFamily="34" charset="0"/>
              <a:buChar char="•"/>
            </a:pPr>
            <a:r>
              <a:rPr lang="es-CL" sz="24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Fase 1: Planificación. (20 días)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Arial" panose="020B0604020202020204" pitchFamily="34" charset="0"/>
              <a:buChar char="•"/>
            </a:pPr>
            <a:r>
              <a:rPr lang="es-CL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Fase 2: Desarrollo. (45 días)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Arial" panose="020B0604020202020204" pitchFamily="34" charset="0"/>
              <a:buChar char="•"/>
            </a:pPr>
            <a:r>
              <a:rPr lang="es-CL" sz="24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Fase 3: Pruebas y Despliegue. (21 días)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</a:pPr>
            <a:endParaRPr lang="es-CL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</a:pPr>
            <a:r>
              <a:rPr lang="es-CL" sz="240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otro apartado, el proyecto tuvo un costo total de $5.824.000.</a:t>
            </a:r>
            <a:endParaRPr sz="240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Google Shape;94;p4">
            <a:extLst>
              <a:ext uri="{FF2B5EF4-FFF2-40B4-BE49-F238E27FC236}">
                <a16:creationId xmlns:a16="http://schemas.microsoft.com/office/drawing/2014/main" id="{F8801CFD-92D9-B802-14B4-56761186079B}"/>
              </a:ext>
            </a:extLst>
          </p:cNvPr>
          <p:cNvSpPr/>
          <p:nvPr/>
        </p:nvSpPr>
        <p:spPr>
          <a:xfrm>
            <a:off x="793790" y="4256127"/>
            <a:ext cx="62793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Char char="•"/>
            </a:pPr>
            <a:endParaRPr sz="1550" b="0" i="0" u="none" strike="noStrike" cap="none" dirty="0"/>
          </a:p>
        </p:txBody>
      </p:sp>
      <p:sp>
        <p:nvSpPr>
          <p:cNvPr id="95" name="Google Shape;95;p4">
            <a:extLst>
              <a:ext uri="{FF2B5EF4-FFF2-40B4-BE49-F238E27FC236}">
                <a16:creationId xmlns:a16="http://schemas.microsoft.com/office/drawing/2014/main" id="{623E7A07-6BD4-FC18-8299-42DB4825BAAF}"/>
              </a:ext>
            </a:extLst>
          </p:cNvPr>
          <p:cNvSpPr/>
          <p:nvPr/>
        </p:nvSpPr>
        <p:spPr>
          <a:xfrm>
            <a:off x="793790" y="4643080"/>
            <a:ext cx="62793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Char char="•"/>
            </a:pPr>
            <a:endParaRPr sz="1550" b="0" i="0" u="none" strike="noStrike" cap="none" dirty="0"/>
          </a:p>
        </p:txBody>
      </p:sp>
      <p:pic>
        <p:nvPicPr>
          <p:cNvPr id="100" name="Google Shape;100;p4">
            <a:extLst>
              <a:ext uri="{FF2B5EF4-FFF2-40B4-BE49-F238E27FC236}">
                <a16:creationId xmlns:a16="http://schemas.microsoft.com/office/drawing/2014/main" id="{F5B6EEA0-4CDA-E517-7A24-8218D37360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2625" y="7648325"/>
            <a:ext cx="18836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Tabla&#10;&#10;El contenido generado por IA puede ser incorrecto.">
            <a:extLst>
              <a:ext uri="{FF2B5EF4-FFF2-40B4-BE49-F238E27FC236}">
                <a16:creationId xmlns:a16="http://schemas.microsoft.com/office/drawing/2014/main" id="{9467C633-2E71-BCDF-2191-CC29D69AB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055" y="3089343"/>
            <a:ext cx="5005407" cy="4408736"/>
          </a:xfrm>
          <a:prstGeom prst="roundRect">
            <a:avLst>
              <a:gd name="adj" fmla="val 888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30737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/>
          <p:nvPr/>
        </p:nvSpPr>
        <p:spPr>
          <a:xfrm>
            <a:off x="801409" y="867853"/>
            <a:ext cx="13042821" cy="124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3900"/>
              <a:buFont typeface="Syne ExtraBold"/>
              <a:buNone/>
            </a:pPr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Funcionamiento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general de la </a:t>
            </a:r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plataforma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</a:t>
            </a:r>
            <a:endParaRPr sz="54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Google Shape;125;p6"/>
          <p:cNvSpPr/>
          <p:nvPr/>
        </p:nvSpPr>
        <p:spPr>
          <a:xfrm>
            <a:off x="801409" y="2319738"/>
            <a:ext cx="13042821" cy="6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None/>
            </a:pP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Detallamos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los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procesos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fundamentales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que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conforman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la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operatividad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Adopta Web,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desde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la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búsqueda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mascotas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hasta la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gestión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por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parte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los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refugios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</a:t>
            </a:r>
            <a:endParaRPr sz="24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1310860" y="3740263"/>
            <a:ext cx="4616887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1950"/>
              <a:buFont typeface="Syne ExtraBold"/>
              <a:buNone/>
            </a:pPr>
            <a:r>
              <a:rPr lang="en-US" sz="30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Buscar</a:t>
            </a:r>
            <a:r>
              <a:rPr lang="en-US" sz="30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</a:t>
            </a:r>
            <a:r>
              <a:rPr lang="en-US" sz="30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Mascota</a:t>
            </a:r>
            <a:endParaRPr sz="30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793790" y="4323807"/>
            <a:ext cx="6279356" cy="1645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None/>
            </a:pP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Permite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visualizar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y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filtrar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mascotas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según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especie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, raza,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edad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, entre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otros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 El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usuario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accede al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buscador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,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aplica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filtros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y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selecciona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una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mascota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para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ver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detalles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, junto con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poder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acceder al </a:t>
            </a:r>
            <a:r>
              <a:rPr lang="en-US" sz="2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refugio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correspondiente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desde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el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perfil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la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mascota</a:t>
            </a:r>
            <a:r>
              <a:rPr lang="en-US" sz="2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</a:t>
            </a:r>
            <a:endParaRPr sz="22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8884222" y="3705463"/>
            <a:ext cx="3123009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1950"/>
              <a:buFont typeface="Syne ExtraBold"/>
              <a:buNone/>
            </a:pPr>
            <a:r>
              <a:rPr lang="en-US" sz="30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Registro</a:t>
            </a:r>
            <a:endParaRPr sz="30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7548205" y="4323807"/>
            <a:ext cx="6279356" cy="2795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None/>
            </a:pP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Proceso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registro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para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convertirse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en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adoptante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o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representante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un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refugio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 El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usuario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completa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datos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,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redirigiendo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al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perfil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 El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administrador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podrá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revisar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su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perfil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y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documentación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una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vez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creada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la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cuenta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y, de ser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necesario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,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borrrarla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(no se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puede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registrar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una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cuenta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con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el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RUT de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una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cuenta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eliminada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previamente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).</a:t>
            </a:r>
            <a:endParaRPr sz="20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0" name="Google Shape;13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2625" y="7648325"/>
            <a:ext cx="18836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57FD7CB9-E577-EE2E-C640-1D4F69E33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>
            <a:extLst>
              <a:ext uri="{FF2B5EF4-FFF2-40B4-BE49-F238E27FC236}">
                <a16:creationId xmlns:a16="http://schemas.microsoft.com/office/drawing/2014/main" id="{8AB67525-BAE5-D18F-44FE-9AC21E0FD360}"/>
              </a:ext>
            </a:extLst>
          </p:cNvPr>
          <p:cNvSpPr/>
          <p:nvPr/>
        </p:nvSpPr>
        <p:spPr>
          <a:xfrm>
            <a:off x="801409" y="867853"/>
            <a:ext cx="13042821" cy="124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3900"/>
              <a:buFont typeface="Syne ExtraBold"/>
              <a:buNone/>
            </a:pPr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Funcionamiento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general de la </a:t>
            </a:r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plataforma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</a:t>
            </a:r>
            <a:endParaRPr sz="54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5BCD1858-909F-0410-A15D-8E97F338B254}"/>
              </a:ext>
            </a:extLst>
          </p:cNvPr>
          <p:cNvSpPr/>
          <p:nvPr/>
        </p:nvSpPr>
        <p:spPr>
          <a:xfrm>
            <a:off x="801409" y="2319738"/>
            <a:ext cx="13042821" cy="6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None/>
            </a:pP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Detallamos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los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procesos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fundamentales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que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conforman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la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operatividad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Adopta Web,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desde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la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búsqueda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mascotas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hasta la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gestión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por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parte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los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refugios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</a:t>
            </a:r>
            <a:endParaRPr sz="24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692CDB27-3F36-7C8F-9115-D90802DF33AF}"/>
              </a:ext>
            </a:extLst>
          </p:cNvPr>
          <p:cNvSpPr/>
          <p:nvPr/>
        </p:nvSpPr>
        <p:spPr>
          <a:xfrm>
            <a:off x="1493740" y="3705463"/>
            <a:ext cx="4616887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1950"/>
              <a:buFont typeface="Syne ExtraBold"/>
              <a:buNone/>
            </a:pPr>
            <a:r>
              <a:rPr lang="en-US" sz="30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Postular</a:t>
            </a:r>
            <a:r>
              <a:rPr lang="en-US" sz="30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a </a:t>
            </a:r>
            <a:r>
              <a:rPr lang="en-US" sz="3000" b="1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adopción</a:t>
            </a:r>
            <a:endParaRPr sz="30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Google Shape;127;p6">
            <a:extLst>
              <a:ext uri="{FF2B5EF4-FFF2-40B4-BE49-F238E27FC236}">
                <a16:creationId xmlns:a16="http://schemas.microsoft.com/office/drawing/2014/main" id="{A78D3821-484B-97C7-6203-7FD01457743C}"/>
              </a:ext>
            </a:extLst>
          </p:cNvPr>
          <p:cNvSpPr/>
          <p:nvPr/>
        </p:nvSpPr>
        <p:spPr>
          <a:xfrm>
            <a:off x="1043463" y="4323807"/>
            <a:ext cx="5736160" cy="1645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>
              <a:lnSpc>
                <a:spcPct val="161290"/>
              </a:lnSpc>
              <a:buClr>
                <a:srgbClr val="D7E5D8"/>
              </a:buClr>
              <a:buSzPts val="1550"/>
            </a:pP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El usuario autenticado postula para adoptar una mascota específica. El sistema verifica postulaciones previas, registra la solicitud en estado "pendiente" y notifica al refugio.</a:t>
            </a:r>
            <a:endParaRPr lang="es-E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Google Shape;128;p6">
            <a:extLst>
              <a:ext uri="{FF2B5EF4-FFF2-40B4-BE49-F238E27FC236}">
                <a16:creationId xmlns:a16="http://schemas.microsoft.com/office/drawing/2014/main" id="{2479CD12-7A09-A24C-2D21-34A8BD03ECAA}"/>
              </a:ext>
            </a:extLst>
          </p:cNvPr>
          <p:cNvSpPr/>
          <p:nvPr/>
        </p:nvSpPr>
        <p:spPr>
          <a:xfrm>
            <a:off x="8329487" y="3705463"/>
            <a:ext cx="4283138" cy="40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1950"/>
              <a:buFont typeface="Syne ExtraBold"/>
              <a:buNone/>
            </a:pPr>
            <a:r>
              <a:rPr lang="en-US" sz="30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Gestionar</a:t>
            </a:r>
            <a:r>
              <a:rPr lang="en-US" sz="30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</a:t>
            </a:r>
            <a:r>
              <a:rPr lang="en-US" sz="30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mascotas</a:t>
            </a:r>
            <a:endParaRPr sz="30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Google Shape;129;p6">
            <a:extLst>
              <a:ext uri="{FF2B5EF4-FFF2-40B4-BE49-F238E27FC236}">
                <a16:creationId xmlns:a16="http://schemas.microsoft.com/office/drawing/2014/main" id="{190471D7-B0AB-0EC9-BAC4-5A4278383801}"/>
              </a:ext>
            </a:extLst>
          </p:cNvPr>
          <p:cNvSpPr/>
          <p:nvPr/>
        </p:nvSpPr>
        <p:spPr>
          <a:xfrm>
            <a:off x="7850779" y="4323807"/>
            <a:ext cx="5976782" cy="2795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>
              <a:lnSpc>
                <a:spcPct val="161290"/>
              </a:lnSpc>
              <a:buClr>
                <a:srgbClr val="D7E5D8"/>
              </a:buClr>
              <a:buSzPts val="1550"/>
            </a:pPr>
            <a:r>
              <a:rPr lang="es-ES" sz="22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Permite a los representantes de refugios agregar, modificar o eliminar perfiles de mascotas. Acceden al panel de gestión, seleccionan la opción, completan/editan campos y el sistema guarda el perfil.</a:t>
            </a:r>
            <a:endParaRPr lang="es-E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0" name="Google Shape;130;p6">
            <a:extLst>
              <a:ext uri="{FF2B5EF4-FFF2-40B4-BE49-F238E27FC236}">
                <a16:creationId xmlns:a16="http://schemas.microsoft.com/office/drawing/2014/main" id="{2E081C4E-514A-07B7-E438-A7C0EFA86C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2625" y="7648325"/>
            <a:ext cx="1883675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4900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E3C6B53B-8461-1579-6558-E5230DD47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>
            <a:extLst>
              <a:ext uri="{FF2B5EF4-FFF2-40B4-BE49-F238E27FC236}">
                <a16:creationId xmlns:a16="http://schemas.microsoft.com/office/drawing/2014/main" id="{92AA7A54-BF14-C3FB-74A3-BC837E31A37A}"/>
              </a:ext>
            </a:extLst>
          </p:cNvPr>
          <p:cNvSpPr/>
          <p:nvPr/>
        </p:nvSpPr>
        <p:spPr>
          <a:xfrm>
            <a:off x="801409" y="867853"/>
            <a:ext cx="13042821" cy="124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3900"/>
              <a:buFont typeface="Syne ExtraBold"/>
              <a:buNone/>
            </a:pPr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Funcionamiento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general de la </a:t>
            </a:r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plataforma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</a:t>
            </a:r>
            <a:endParaRPr sz="54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6F277E0B-711E-AEA4-D3B5-87BE026CF740}"/>
              </a:ext>
            </a:extLst>
          </p:cNvPr>
          <p:cNvSpPr/>
          <p:nvPr/>
        </p:nvSpPr>
        <p:spPr>
          <a:xfrm>
            <a:off x="801409" y="2319738"/>
            <a:ext cx="13042821" cy="6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550"/>
              <a:buFont typeface="Syne"/>
              <a:buNone/>
            </a:pP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Detallamos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los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procesos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fundamentales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que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conforman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la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operatividad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Adopta Web,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desde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la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búsqueda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mascotas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hasta la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gestión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por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parte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de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los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refugios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.</a:t>
            </a:r>
            <a:endParaRPr sz="24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84CC2259-3F39-8190-F285-5DD7183D7726}"/>
              </a:ext>
            </a:extLst>
          </p:cNvPr>
          <p:cNvSpPr/>
          <p:nvPr/>
        </p:nvSpPr>
        <p:spPr>
          <a:xfrm>
            <a:off x="1493740" y="3705463"/>
            <a:ext cx="4616887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1950"/>
              <a:buFont typeface="Syne ExtraBold"/>
              <a:buNone/>
            </a:pPr>
            <a:r>
              <a:rPr lang="en-US" sz="30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Editar</a:t>
            </a:r>
            <a:r>
              <a:rPr lang="en-US" sz="30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</a:t>
            </a:r>
            <a:r>
              <a:rPr lang="en-US" sz="30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perfiles</a:t>
            </a:r>
            <a:endParaRPr sz="30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Google Shape;127;p6">
            <a:extLst>
              <a:ext uri="{FF2B5EF4-FFF2-40B4-BE49-F238E27FC236}">
                <a16:creationId xmlns:a16="http://schemas.microsoft.com/office/drawing/2014/main" id="{C4AEA9AC-156C-DE3C-EF2D-757970EDACC1}"/>
              </a:ext>
            </a:extLst>
          </p:cNvPr>
          <p:cNvSpPr/>
          <p:nvPr/>
        </p:nvSpPr>
        <p:spPr>
          <a:xfrm>
            <a:off x="1043463" y="4323807"/>
            <a:ext cx="5736160" cy="1645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>
              <a:lnSpc>
                <a:spcPct val="161290"/>
              </a:lnSpc>
              <a:buClr>
                <a:srgbClr val="D7E5D8"/>
              </a:buClr>
              <a:buSzPts val="1550"/>
            </a:pP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Syne"/>
                <a:cs typeface="Times New Roman" panose="02020603050405020304" pitchFamily="18" charset="0"/>
                <a:sym typeface="Syne"/>
              </a:rPr>
              <a:t>El usuario puede editar sus respectivos datos correspondientes a su propio perfil. En el caso de los refugios, también pueden editar la información de sus propias mascotas.</a:t>
            </a:r>
            <a:endParaRPr lang="es-E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Google Shape;128;p6">
            <a:extLst>
              <a:ext uri="{FF2B5EF4-FFF2-40B4-BE49-F238E27FC236}">
                <a16:creationId xmlns:a16="http://schemas.microsoft.com/office/drawing/2014/main" id="{D19B1916-A356-BB5C-8E84-ED1D4F8AD7AE}"/>
              </a:ext>
            </a:extLst>
          </p:cNvPr>
          <p:cNvSpPr/>
          <p:nvPr/>
        </p:nvSpPr>
        <p:spPr>
          <a:xfrm>
            <a:off x="8329487" y="3705463"/>
            <a:ext cx="4283138" cy="40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0F4F1"/>
              </a:buClr>
              <a:buSzPts val="1950"/>
              <a:buFont typeface="Syne ExtraBold"/>
              <a:buNone/>
            </a:pPr>
            <a:r>
              <a:rPr lang="en-US" sz="30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Eliminar</a:t>
            </a:r>
            <a:r>
              <a:rPr lang="en-US" sz="30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 </a:t>
            </a:r>
            <a:r>
              <a:rPr lang="en-US" sz="30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Syne ExtraBold"/>
                <a:cs typeface="Times New Roman" panose="02020603050405020304" pitchFamily="18" charset="0"/>
                <a:sym typeface="Syne ExtraBold"/>
              </a:rPr>
              <a:t>usuarios</a:t>
            </a:r>
            <a:endParaRPr sz="30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Google Shape;129;p6">
            <a:extLst>
              <a:ext uri="{FF2B5EF4-FFF2-40B4-BE49-F238E27FC236}">
                <a16:creationId xmlns:a16="http://schemas.microsoft.com/office/drawing/2014/main" id="{057753E4-C7B1-3C32-FEFB-2545551BCDDF}"/>
              </a:ext>
            </a:extLst>
          </p:cNvPr>
          <p:cNvSpPr/>
          <p:nvPr/>
        </p:nvSpPr>
        <p:spPr>
          <a:xfrm>
            <a:off x="7850779" y="4323807"/>
            <a:ext cx="5976782" cy="2795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>
              <a:lnSpc>
                <a:spcPct val="161290"/>
              </a:lnSpc>
              <a:buClr>
                <a:srgbClr val="D7E5D8"/>
              </a:buClr>
              <a:buSzPts val="1550"/>
            </a:pPr>
            <a:r>
              <a:rPr lang="es-CL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usuario de tipo ‘Administrador’ tiene su propio listado de los demás usuarios, pudiendo filtrar por sus tipos de usuario (‘Adoptante’ o ’Refugio’), visualizar sus perfiles y respectiva documentación y, de considerarlo necesario, también podrá eliminar sus cuentas, no pudiendo registrarse una cuenta nueva con el RUT de la cuenta eliminada.</a:t>
            </a:r>
            <a:endParaRPr lang="es-E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0" name="Google Shape;130;p6">
            <a:extLst>
              <a:ext uri="{FF2B5EF4-FFF2-40B4-BE49-F238E27FC236}">
                <a16:creationId xmlns:a16="http://schemas.microsoft.com/office/drawing/2014/main" id="{292EFA35-85EB-3C22-4E55-929B427CE9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2625" y="7648325"/>
            <a:ext cx="1883675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8246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1073</Words>
  <Application>Microsoft Office PowerPoint</Application>
  <PresentationFormat>Personalizado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Calibri</vt:lpstr>
      <vt:lpstr>Syne ExtraBold</vt:lpstr>
      <vt:lpstr>Courier New</vt:lpstr>
      <vt:lpstr>Times New Roman</vt:lpstr>
      <vt:lpstr>Syne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CESAR ANTONIO JIMENEZ LERMANDA</cp:lastModifiedBy>
  <cp:revision>2</cp:revision>
  <dcterms:created xsi:type="dcterms:W3CDTF">2025-07-04T00:32:11Z</dcterms:created>
  <dcterms:modified xsi:type="dcterms:W3CDTF">2025-07-04T03:55:32Z</dcterms:modified>
</cp:coreProperties>
</file>